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274" r:id="rId2"/>
    <p:sldId id="262" r:id="rId3"/>
    <p:sldId id="325" r:id="rId4"/>
    <p:sldId id="324" r:id="rId5"/>
    <p:sldId id="326" r:id="rId6"/>
    <p:sldId id="277" r:id="rId7"/>
    <p:sldId id="278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2" r:id="rId19"/>
    <p:sldId id="293" r:id="rId20"/>
    <p:sldId id="295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8" r:id="rId32"/>
    <p:sldId id="309" r:id="rId33"/>
    <p:sldId id="310" r:id="rId34"/>
    <p:sldId id="311" r:id="rId35"/>
    <p:sldId id="312" r:id="rId36"/>
    <p:sldId id="314" r:id="rId37"/>
    <p:sldId id="315" r:id="rId38"/>
    <p:sldId id="316" r:id="rId39"/>
    <p:sldId id="318" r:id="rId40"/>
    <p:sldId id="319" r:id="rId41"/>
    <p:sldId id="320" r:id="rId42"/>
    <p:sldId id="321" r:id="rId43"/>
    <p:sldId id="323" r:id="rId44"/>
    <p:sldId id="322" r:id="rId45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ambria Math" panose="02040503050406030204" pitchFamily="18" charset="0"/>
      <p:regular r:id="rId53"/>
    </p:embeddedFont>
    <p:embeddedFont>
      <p:font typeface="TT Norms Bold" panose="02000803040000020004" pitchFamily="50" charset="0"/>
      <p:bold r:id="rId54"/>
    </p:embeddedFont>
    <p:embeddedFont>
      <p:font typeface="TT Norms Light" panose="02000503020000020003" pitchFamily="50" charset="0"/>
      <p:regular r:id="rId55"/>
    </p:embeddedFont>
    <p:embeddedFont>
      <p:font typeface="TT Norms Regular" panose="02000503030000020003" pitchFamily="50" charset="0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D3AA"/>
    <a:srgbClr val="7CCAB0"/>
    <a:srgbClr val="FF0000"/>
    <a:srgbClr val="FFEDC3"/>
    <a:srgbClr val="E2AC00"/>
    <a:srgbClr val="1C1A1C"/>
    <a:srgbClr val="BFBFBF"/>
    <a:srgbClr val="ED7D31"/>
    <a:srgbClr val="262626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3922" autoAdjust="0"/>
  </p:normalViewPr>
  <p:slideViewPr>
    <p:cSldViewPr snapToGrid="0">
      <p:cViewPr varScale="1">
        <p:scale>
          <a:sx n="66" d="100"/>
          <a:sy n="66" d="100"/>
        </p:scale>
        <p:origin x="95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88473-2357-47A0-AE82-34ABD74C0B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004A-840E-4B03-80F9-FA5D1C70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2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7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7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70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0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0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60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0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1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4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46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4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6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4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3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18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6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88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70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3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34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1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05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2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4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3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C620-E7B9-3F64-2343-A3A37C54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654" y="1600200"/>
            <a:ext cx="9559636" cy="1381125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endParaRPr lang="en-US" b="1" dirty="0">
              <a:latin typeface="TT Norms Bold" panose="0200080304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579-FB1E-E769-96E1-0AB540EC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5E6F-74EF-2C7F-C0D6-119DE09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F9E8-C144-D4EA-E74F-36108D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2654" y="6300929"/>
            <a:ext cx="3275282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0A84-D0FE-3149-540D-1781E892DB59}"/>
              </a:ext>
            </a:extLst>
          </p:cNvPr>
          <p:cNvSpPr/>
          <p:nvPr userDrawn="1"/>
        </p:nvSpPr>
        <p:spPr>
          <a:xfrm>
            <a:off x="0" y="0"/>
            <a:ext cx="1422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A7B22-7FA8-A2A4-5C73-62EE653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827" y="6300930"/>
            <a:ext cx="1008743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498668-C2D5-4D39-E819-FFF2C122C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72466" y="436076"/>
            <a:ext cx="1277463" cy="11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83F4A18-4FA9-3D78-676C-B4EACE0F4BEC}"/>
              </a:ext>
            </a:extLst>
          </p:cNvPr>
          <p:cNvSpPr/>
          <p:nvPr userDrawn="1"/>
        </p:nvSpPr>
        <p:spPr>
          <a:xfrm>
            <a:off x="-812800" y="-478972"/>
            <a:ext cx="2772228" cy="2772228"/>
          </a:xfrm>
          <a:prstGeom prst="ellipse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14" y="365125"/>
            <a:ext cx="9104086" cy="1325563"/>
          </a:xfrm>
        </p:spPr>
        <p:txBody>
          <a:bodyPr>
            <a:normAutofit/>
          </a:bodyPr>
          <a:lstStyle>
            <a:lvl1pPr>
              <a:defRPr sz="40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2" descr="Shiraz University - Wikipedia">
            <a:extLst>
              <a:ext uri="{FF2B5EF4-FFF2-40B4-BE49-F238E27FC236}">
                <a16:creationId xmlns:a16="http://schemas.microsoft.com/office/drawing/2014/main" id="{F89C5F33-FDA6-4AB3-3D3F-C1CBD06571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06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3B9DF4-EF8D-ABDF-15EC-2BEEA228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9228" y="6356350"/>
            <a:ext cx="4114800" cy="365125"/>
          </a:xfrm>
        </p:spPr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992E24-DAD6-411B-71EF-710676CFBE27}"/>
              </a:ext>
            </a:extLst>
          </p:cNvPr>
          <p:cNvSpPr/>
          <p:nvPr userDrawn="1"/>
        </p:nvSpPr>
        <p:spPr>
          <a:xfrm>
            <a:off x="-464458" y="5921829"/>
            <a:ext cx="1422400" cy="1422400"/>
          </a:xfrm>
          <a:prstGeom prst="ellipse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3F08FE-6145-ED45-0F89-2F37A47D56A8}"/>
              </a:ext>
            </a:extLst>
          </p:cNvPr>
          <p:cNvSpPr txBox="1">
            <a:spLocks/>
          </p:cNvSpPr>
          <p:nvPr userDrawn="1"/>
        </p:nvSpPr>
        <p:spPr>
          <a:xfrm>
            <a:off x="-50801" y="6267904"/>
            <a:ext cx="849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0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FD690-1551-FF0E-8F58-7D5E4BC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31F0C-A0C6-D4EC-62B3-4A8BF171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98C6-50B4-2E0D-AF59-EF8DC9A0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C3-D604-024F-EF1A-AAD1FD46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B1AC-0443-9DB0-3E78-382A7CAA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BAB06-12E6-94EE-5503-DFC440C7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05F6C-BED8-5A10-870F-A46AE004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7430E-E82E-61B2-7075-B1FC2016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F416D-18CB-A680-891F-61DD7AB5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6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5E10-5935-D360-22AA-6C83536A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ED33C-2FAD-7019-91E4-8F3F39DB1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AB8C7-F327-D549-D5DB-957D7E7B7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29035-B3C4-97CC-3C8F-D2F7883B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0FA40-BE1A-CAF5-DCB8-94791444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D650-4CDF-74B4-ADEE-C887421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676F-788A-CB33-2445-6AE70878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C3284-269E-FA57-09BD-E4BC663DE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08FA-80BE-546D-7652-84D95A5A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EA9C-52BE-4F1F-8164-671A2FBD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DD4FF-A5E4-F59D-12D4-60A85E28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34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0FD6-D06B-EBEB-34AC-43CACF382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A24EF-EC2A-4E06-BC6F-CE8FE1564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E686-529B-2449-5458-6F6AE995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AC2B-892E-3D84-A05D-0D4CC5E6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6670-A202-2927-4B97-FD45B6A0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1C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C620-E7B9-3F64-2343-A3A37C54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654" y="1600200"/>
            <a:ext cx="9559636" cy="1381125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endParaRPr lang="en-US" b="1" dirty="0">
              <a:latin typeface="TT Norms Bold" panose="0200080304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579-FB1E-E769-96E1-0AB540EC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654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5E6F-74EF-2C7F-C0D6-119DE09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F9E8-C144-D4EA-E74F-36108D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2654" y="6300929"/>
            <a:ext cx="3275282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0A84-D0FE-3149-540D-1781E892DB59}"/>
              </a:ext>
            </a:extLst>
          </p:cNvPr>
          <p:cNvSpPr/>
          <p:nvPr userDrawn="1"/>
        </p:nvSpPr>
        <p:spPr>
          <a:xfrm>
            <a:off x="0" y="0"/>
            <a:ext cx="1422400" cy="6858000"/>
          </a:xfrm>
          <a:prstGeom prst="rect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A7B22-7FA8-A2A4-5C73-62EE653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827" y="6300930"/>
            <a:ext cx="1008743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498668-C2D5-4D39-E819-FFF2C122C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72466" y="436076"/>
            <a:ext cx="1277463" cy="11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1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6851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2" y="6336851"/>
            <a:ext cx="682171" cy="365125"/>
          </a:xfrm>
        </p:spPr>
        <p:txBody>
          <a:bodyPr/>
          <a:lstStyle>
            <a:lvl1pPr algn="ctr">
              <a:defRPr sz="1600" b="1">
                <a:solidFill>
                  <a:sysClr val="windowText" lastClr="000000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9D17-8A38-2A58-BE39-A27765A8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/>
        </p:blipFill>
        <p:spPr>
          <a:xfrm>
            <a:off x="11297914" y="5973245"/>
            <a:ext cx="7257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solidFill>
          <a:srgbClr val="1C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6851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T Norms Light" panose="02000503020000020003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2" y="6336851"/>
            <a:ext cx="682171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9D17-8A38-2A58-BE39-A27765A8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/>
        </p:blipFill>
        <p:spPr>
          <a:xfrm>
            <a:off x="11297914" y="5973245"/>
            <a:ext cx="7257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3B9DF4-EF8D-ABDF-15EC-2BEEA228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9228" y="6356350"/>
            <a:ext cx="4114800" cy="365125"/>
          </a:xfrm>
        </p:spPr>
        <p:txBody>
          <a:bodyPr/>
          <a:lstStyle/>
          <a:p>
            <a:r>
              <a:rPr lang="en-US"/>
              <a:t>Shiraz University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>
            <a:off x="0" y="0"/>
            <a:ext cx="1215571" cy="6858000"/>
          </a:xfrm>
          <a:prstGeom prst="rect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Shiraz University - Wikipedia">
            <a:extLst>
              <a:ext uri="{FF2B5EF4-FFF2-40B4-BE49-F238E27FC236}">
                <a16:creationId xmlns:a16="http://schemas.microsoft.com/office/drawing/2014/main" id="{798D6C08-BD82-74CA-7BC8-CB6E148DE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043"/>
            <a:ext cx="1215571" cy="121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970" y="6356349"/>
            <a:ext cx="765629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BBB4-D523-9421-81E3-3F74804B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C477-1ADC-5DB9-B3CF-4CF2A6CF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A3406-7A4D-E5E1-B76D-50B9CA1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6F57E-E7B4-83E9-580C-D64638C1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99B-DACB-4AF5-136D-2E20B53D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BCFF-1C3A-45DC-74C0-950233A9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381A-591D-4649-CBB8-89C5CAD48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BC5A-D852-3932-C9BF-AE939962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33D1-3973-E74F-8A45-5EBCE190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7A67C-FAD0-222E-A97C-CE9DDC1E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A292-B56E-7343-8AAF-F1BC56A1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AB54-83F6-DA25-1B09-0707B4CF6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85931-02DA-8908-7966-F46EC3FC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996FA-7A68-20AD-1665-92C9B8CD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C674F-0E47-58C0-793C-A256F2B2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8306-01DE-D8D9-3BE7-031F1C84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D996-117A-9971-225C-0822AE37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4421-F6F4-900E-378F-A63D84A5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254CA-5135-5E34-16DD-AF0762593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883F0-A8DF-8DDB-4454-0DD93432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C3CCC-8EC1-2231-A45F-C0E573441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E8054-C28B-C74C-1E9B-824EE34C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4912E-E899-A399-AEB6-957C1CEE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5AC93-C8CE-6C79-BE64-435D7AA9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0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90E63-BB55-E988-0671-CC5967AF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2427-D688-3CB8-71A7-24B71532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8176-5A0A-E1D7-828C-4D240B794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0C5F-087A-C171-E868-18928D47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9FC6A-2FF2-F859-A804-07D14F3B3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54" r:id="rId5"/>
    <p:sldLayoutId id="2147483650" r:id="rId6"/>
    <p:sldLayoutId id="2147483651" r:id="rId7"/>
    <p:sldLayoutId id="2147483652" r:id="rId8"/>
    <p:sldLayoutId id="2147483653" r:id="rId9"/>
    <p:sldLayoutId id="2147483660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F419-0871-C747-7740-4311D631B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1254" y="857250"/>
            <a:ext cx="9559636" cy="14478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4"/>
                </a:solidFill>
                <a:latin typeface="TT Norms Bold" panose="02000803040000020004" pitchFamily="50" charset="0"/>
                <a:ea typeface="Lato" panose="020F0502020204030203" pitchFamily="34" charset="0"/>
                <a:cs typeface="Lato" panose="020F0502020204030203" pitchFamily="34" charset="0"/>
              </a:rPr>
              <a:t>A Cluster-Weighted Kernel K-Means Method for Multi-View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EF3D7-08D5-03A3-8C23-EA20CABFD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254" y="2696369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Abbas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Mehrbanian</a:t>
            </a:r>
            <a:endParaRPr lang="fa-IR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TT Norms Light" panose="02000503020000020003" pitchFamily="50" charset="0"/>
              </a:rPr>
              <a:t>M.Sc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T Norms Light" panose="02000503020000020003" pitchFamily="50" charset="0"/>
              </a:rPr>
              <a:t> Artificial Intelligence</a:t>
            </a:r>
            <a:endParaRPr lang="fa-IR" sz="1600" dirty="0">
              <a:solidFill>
                <a:schemeClr val="tx1">
                  <a:lumMod val="95000"/>
                </a:schemeClr>
              </a:solidFill>
              <a:latin typeface="TT Norms Light" panose="02000503020000020003" pitchFamily="50" charset="0"/>
            </a:endParaRPr>
          </a:p>
          <a:p>
            <a:pPr algn="l"/>
            <a:endParaRPr lang="fa-IR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Reza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Tahmasbi</a:t>
            </a: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T Norms Regular" panose="02000503030000020003" pitchFamily="50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T Norms Light" panose="02000503020000020003" pitchFamily="50" charset="0"/>
                <a:ea typeface="+mn-ea"/>
                <a:cs typeface="+mn-cs"/>
              </a:rPr>
              <a:t>M.Sc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T Norms Light" panose="02000503020000020003" pitchFamily="50" charset="0"/>
                <a:ea typeface="+mn-ea"/>
                <a:cs typeface="+mn-cs"/>
              </a:rPr>
              <a:t> Artificial Intelligence</a:t>
            </a:r>
            <a:endParaRPr kumimoji="0" lang="fa-I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T Norms Light" panose="02000503020000020003" pitchFamily="50" charset="0"/>
              <a:ea typeface="+mn-ea"/>
              <a:cs typeface="Arial" panose="020B0604020202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6FA5CB8-09C0-A87D-1BDB-80174A6A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1254" y="6300929"/>
            <a:ext cx="3275282" cy="365125"/>
          </a:xfrm>
        </p:spPr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4B1C27-EBC0-CBA7-A3B3-BBFCD259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Scales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What should be sigma value for Canny and LG edge detection?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What should be sigma value for Canny and LG edge detection? Potential locations for finding features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Marr-Hildreth: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Spatial Coincidence assumption: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Zero crossings that coincide over several scales are physically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8473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 (Witkin, 1983)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79459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Apply whole spectrum of scales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Plot zero crossings vs scales in a scale-space</a:t>
            </a:r>
          </a:p>
        </p:txBody>
      </p:sp>
    </p:spTree>
    <p:extLst>
      <p:ext uri="{BB962C8B-B14F-4D97-AF65-F5344CB8AC3E}">
        <p14:creationId xmlns:p14="http://schemas.microsoft.com/office/powerpoint/2010/main" val="1014867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A10C4-D87F-D4B6-2C77-A7925C62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09" y="1873503"/>
            <a:ext cx="3454400" cy="343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F4E410-FAA9-7E72-C2CC-DD0E9BFD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25" y="2555090"/>
            <a:ext cx="4263619" cy="17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CEB7-5317-0AA9-71A2-40AA7EEA6875}"/>
              </a:ext>
            </a:extLst>
          </p:cNvPr>
          <p:cNvSpPr txBox="1"/>
          <p:nvPr/>
        </p:nvSpPr>
        <p:spPr>
          <a:xfrm>
            <a:off x="6954893" y="4444384"/>
            <a:ext cx="3998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contours of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Fxx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= 0 (zero crossings) in a scale-space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9BE2-2B61-C523-DD62-2387524E8C0F}"/>
              </a:ext>
            </a:extLst>
          </p:cNvPr>
          <p:cNvSpPr txBox="1"/>
          <p:nvPr/>
        </p:nvSpPr>
        <p:spPr>
          <a:xfrm>
            <a:off x="1884130" y="5468222"/>
            <a:ext cx="3321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A sequence of gaussian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smoothings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of an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83533-2511-015A-6FBC-A5924DDEBCA0}"/>
              </a:ext>
            </a:extLst>
          </p:cNvPr>
          <p:cNvCxnSpPr/>
          <p:nvPr/>
        </p:nvCxnSpPr>
        <p:spPr>
          <a:xfrm flipV="1">
            <a:off x="1567183" y="2025708"/>
            <a:ext cx="0" cy="3135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0890CF-6041-7B0F-7DB8-27956B4865D5}"/>
              </a:ext>
            </a:extLst>
          </p:cNvPr>
          <p:cNvSpPr txBox="1"/>
          <p:nvPr/>
        </p:nvSpPr>
        <p:spPr>
          <a:xfrm>
            <a:off x="665458" y="2306374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1ADD5-77A3-980B-0528-B3EDE5AF8A59}"/>
              </a:ext>
            </a:extLst>
          </p:cNvPr>
          <p:cNvCxnSpPr>
            <a:cxnSpLocks/>
          </p:cNvCxnSpPr>
          <p:nvPr/>
        </p:nvCxnSpPr>
        <p:spPr>
          <a:xfrm flipV="1">
            <a:off x="6564463" y="2658672"/>
            <a:ext cx="0" cy="1492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A2D0F6-A6F9-B00D-5E74-3CDBF83E10C8}"/>
              </a:ext>
            </a:extLst>
          </p:cNvPr>
          <p:cNvSpPr txBox="1"/>
          <p:nvPr/>
        </p:nvSpPr>
        <p:spPr>
          <a:xfrm>
            <a:off x="5650947" y="2944232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3270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13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F4E410-FAA9-7E72-C2CC-DD0E9BFD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41" y="2555090"/>
            <a:ext cx="4263619" cy="17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CEB7-5317-0AA9-71A2-40AA7EEA6875}"/>
              </a:ext>
            </a:extLst>
          </p:cNvPr>
          <p:cNvSpPr txBox="1"/>
          <p:nvPr/>
        </p:nvSpPr>
        <p:spPr>
          <a:xfrm>
            <a:off x="1686209" y="4444384"/>
            <a:ext cx="399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Scape-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Sapce</a:t>
            </a:r>
            <a:endParaRPr lang="en-US" sz="16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1ADD5-77A3-980B-0528-B3EDE5AF8A59}"/>
              </a:ext>
            </a:extLst>
          </p:cNvPr>
          <p:cNvCxnSpPr>
            <a:cxnSpLocks/>
          </p:cNvCxnSpPr>
          <p:nvPr/>
        </p:nvCxnSpPr>
        <p:spPr>
          <a:xfrm flipV="1">
            <a:off x="1368349" y="2658672"/>
            <a:ext cx="0" cy="1492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A2D0F6-A6F9-B00D-5E74-3CDBF83E10C8}"/>
              </a:ext>
            </a:extLst>
          </p:cNvPr>
          <p:cNvSpPr txBox="1"/>
          <p:nvPr/>
        </p:nvSpPr>
        <p:spPr>
          <a:xfrm>
            <a:off x="382263" y="2944232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E9530-A3F2-F315-37C5-3A170A49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35" y="1346534"/>
            <a:ext cx="3998684" cy="4011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DCE32-A071-88B2-2D38-4D0C535EB198}"/>
              </a:ext>
            </a:extLst>
          </p:cNvPr>
          <p:cNvSpPr txBox="1"/>
          <p:nvPr/>
        </p:nvSpPr>
        <p:spPr>
          <a:xfrm>
            <a:off x="6436377" y="5496125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A signal with its interval tree, represented as a rectangular tessellation of scale-space.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467AE-BACA-0093-01C4-78DF46B9883E}"/>
              </a:ext>
            </a:extLst>
          </p:cNvPr>
          <p:cNvCxnSpPr>
            <a:cxnSpLocks/>
          </p:cNvCxnSpPr>
          <p:nvPr/>
        </p:nvCxnSpPr>
        <p:spPr>
          <a:xfrm flipV="1">
            <a:off x="10788293" y="2249712"/>
            <a:ext cx="0" cy="28738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4EC8BA-B978-1EEC-6502-407E4556E4CC}"/>
              </a:ext>
            </a:extLst>
          </p:cNvPr>
          <p:cNvSpPr txBox="1"/>
          <p:nvPr/>
        </p:nvSpPr>
        <p:spPr>
          <a:xfrm>
            <a:off x="10751081" y="2714745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254804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46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Apply whole spectrum of scales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Plot zero crossings vs scales in a scale-space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Interpret scale space contours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Contours are arches, open at the bottom, closed at the top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Interval tree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Each interval corresponds to a node in a tree, whose parent node represents larger interval, from which interval emerged, and whose off springs represent smaller intervals.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Stability of a node is a scale range over which the interval exits.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2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157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Top level description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Iteratively remove nodes from the tree, splicing out nodes that are less stable than any of their parents and off springs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7D28D5-8274-2111-3998-73D692686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2781596"/>
            <a:ext cx="2837542" cy="33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36663-62EE-8985-E322-74F60D014E48}"/>
              </a:ext>
            </a:extLst>
          </p:cNvPr>
          <p:cNvSpPr txBox="1"/>
          <p:nvPr/>
        </p:nvSpPr>
        <p:spPr>
          <a:xfrm>
            <a:off x="1494967" y="3326620"/>
            <a:ext cx="45974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1600" b="0" i="0" dirty="0">
                <a:solidFill>
                  <a:schemeClr val="bg1"/>
                </a:solidFill>
                <a:effectLst/>
                <a:latin typeface="TT Norms Light" panose="02000503020000020003" pitchFamily="50" charset="0"/>
              </a:rPr>
              <a:t>Several signals, with their maximum-stability descriptions. These are "top-level" descriptions, generated automatically and without thresholds. You should compare the descriptions to your own first-glance "top-level" percepts, (the noisy sine and square waves are synthetic signals.) </a:t>
            </a:r>
            <a:endParaRPr lang="en-US" sz="1600" dirty="0">
              <a:solidFill>
                <a:schemeClr val="bg1"/>
              </a:solidFill>
              <a:latin typeface="TT Norms Light" panose="02000503020000020003" pitchFamily="50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9643BDA-E127-796D-B248-CEC059C0EA09}"/>
              </a:ext>
            </a:extLst>
          </p:cNvPr>
          <p:cNvSpPr/>
          <p:nvPr/>
        </p:nvSpPr>
        <p:spPr>
          <a:xfrm rot="7357070">
            <a:off x="5277321" y="2889413"/>
            <a:ext cx="2123580" cy="2115133"/>
          </a:xfrm>
          <a:prstGeom prst="arc">
            <a:avLst/>
          </a:prstGeom>
          <a:ln w="127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5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955FD2A-95B7-BBF1-5697-CCE488907F7A}"/>
              </a:ext>
            </a:extLst>
          </p:cNvPr>
          <p:cNvGrpSpPr/>
          <p:nvPr/>
        </p:nvGrpSpPr>
        <p:grpSpPr>
          <a:xfrm>
            <a:off x="2692420" y="1439650"/>
            <a:ext cx="7808030" cy="4728029"/>
            <a:chOff x="3559626" y="1698171"/>
            <a:chExt cx="7039794" cy="42628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47B1C4-2427-D5B9-2387-9193AE6F49A0}"/>
                </a:ext>
              </a:extLst>
            </p:cNvPr>
            <p:cNvSpPr/>
            <p:nvPr/>
          </p:nvSpPr>
          <p:spPr>
            <a:xfrm>
              <a:off x="8115301" y="2138871"/>
              <a:ext cx="2339974" cy="261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948928-F965-822D-EBC5-9315FFCD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626" y="1698171"/>
              <a:ext cx="6809747" cy="42628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68D44-E568-1FE4-BA82-B909572B672D}"/>
                </a:ext>
              </a:extLst>
            </p:cNvPr>
            <p:cNvSpPr/>
            <p:nvPr/>
          </p:nvSpPr>
          <p:spPr>
            <a:xfrm>
              <a:off x="5285833" y="1955683"/>
              <a:ext cx="1714025" cy="3599383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2DB6F-B33C-A34E-8FD6-6D7DBD787CAD}"/>
                    </a:ext>
                  </a:extLst>
                </p:cNvPr>
                <p:cNvSpPr txBox="1"/>
                <p:nvPr/>
              </p:nvSpPr>
              <p:spPr>
                <a:xfrm>
                  <a:off x="5285833" y="3680973"/>
                  <a:ext cx="1305870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2DB6F-B33C-A34E-8FD6-6D7DBD787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833" y="3680973"/>
                  <a:ext cx="1305870" cy="232436"/>
                </a:xfrm>
                <a:prstGeom prst="rect">
                  <a:avLst/>
                </a:prstGeom>
                <a:blipFill>
                  <a:blip r:embed="rId4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A6D1FD-529F-FBDA-84C4-1CB048B8CBAA}"/>
                    </a:ext>
                  </a:extLst>
                </p:cNvPr>
                <p:cNvSpPr txBox="1"/>
                <p:nvPr/>
              </p:nvSpPr>
              <p:spPr>
                <a:xfrm>
                  <a:off x="6642262" y="2138871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A6D1FD-529F-FBDA-84C4-1CB048B8C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262" y="2138871"/>
                  <a:ext cx="568274" cy="341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8B2E0-8003-AE52-BFFA-4D45041857B0}"/>
                    </a:ext>
                  </a:extLst>
                </p:cNvPr>
                <p:cNvSpPr txBox="1"/>
                <p:nvPr/>
              </p:nvSpPr>
              <p:spPr>
                <a:xfrm>
                  <a:off x="6614563" y="2905920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8B2E0-8003-AE52-BFFA-4D4504185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563" y="2905920"/>
                  <a:ext cx="568274" cy="3413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FF4DCA-D25E-2D48-1910-7BB612A5F048}"/>
                    </a:ext>
                  </a:extLst>
                </p:cNvPr>
                <p:cNvSpPr txBox="1"/>
                <p:nvPr/>
              </p:nvSpPr>
              <p:spPr>
                <a:xfrm>
                  <a:off x="6576282" y="3685510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FF4DCA-D25E-2D48-1910-7BB612A5F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282" y="3685510"/>
                  <a:ext cx="568274" cy="341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955ABC-6528-F201-1BC7-FC7BC71C1418}"/>
                    </a:ext>
                  </a:extLst>
                </p:cNvPr>
                <p:cNvSpPr txBox="1"/>
                <p:nvPr/>
              </p:nvSpPr>
              <p:spPr>
                <a:xfrm>
                  <a:off x="6561042" y="4448703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955ABC-6528-F201-1BC7-FC7BC71C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042" y="4448703"/>
                  <a:ext cx="568274" cy="3413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81BFDC-0F0F-0C6A-63E1-DFB75C26ACA0}"/>
                    </a:ext>
                  </a:extLst>
                </p:cNvPr>
                <p:cNvSpPr txBox="1"/>
                <p:nvPr/>
              </p:nvSpPr>
              <p:spPr>
                <a:xfrm>
                  <a:off x="6552896" y="5213691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81BFDC-0F0F-0C6A-63E1-DFB75C26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896" y="5213691"/>
                  <a:ext cx="568274" cy="3413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AA5E0-9582-2EDD-A06A-F6B58ED7C1CA}"/>
                </a:ext>
              </a:extLst>
            </p:cNvPr>
            <p:cNvSpPr/>
            <p:nvPr/>
          </p:nvSpPr>
          <p:spPr>
            <a:xfrm>
              <a:off x="3559626" y="1698171"/>
              <a:ext cx="2635434" cy="1319349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0D6D4F-4F0A-D19A-90A5-C38B38703D76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5943600" y="2309559"/>
              <a:ext cx="698662" cy="1371414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E019EA-FBC5-B5C7-CA41-AB4BB78CD95D}"/>
                </a:ext>
              </a:extLst>
            </p:cNvPr>
            <p:cNvCxnSpPr>
              <a:cxnSpLocks/>
              <a:stCxn id="12" idx="0"/>
              <a:endCxn id="17" idx="1"/>
            </p:cNvCxnSpPr>
            <p:nvPr/>
          </p:nvCxnSpPr>
          <p:spPr>
            <a:xfrm flipV="1">
              <a:off x="5938768" y="3076608"/>
              <a:ext cx="675795" cy="604365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043F03E-3E78-2CD6-2F7B-53DC60CCF88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938768" y="3913409"/>
              <a:ext cx="622274" cy="705982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351A33-1B75-AF58-5C46-563E007171C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938768" y="3913409"/>
              <a:ext cx="614128" cy="147097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B40F37-15F8-9EAD-1E0E-05E690B91076}"/>
                </a:ext>
              </a:extLst>
            </p:cNvPr>
            <p:cNvSpPr/>
            <p:nvPr/>
          </p:nvSpPr>
          <p:spPr>
            <a:xfrm>
              <a:off x="8100061" y="4619392"/>
              <a:ext cx="2499359" cy="1341615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20C5-C1CF-DD93-F328-F9D1D2F8744D}"/>
                    </a:ext>
                  </a:extLst>
                </p:cNvPr>
                <p:cNvSpPr txBox="1"/>
                <p:nvPr/>
              </p:nvSpPr>
              <p:spPr>
                <a:xfrm>
                  <a:off x="8397434" y="4940922"/>
                  <a:ext cx="16355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𝐿𝑖𝑠𝑡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20C5-C1CF-DD93-F328-F9D1D2F8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434" y="4940922"/>
                  <a:ext cx="1635512" cy="246221"/>
                </a:xfrm>
                <a:prstGeom prst="rect">
                  <a:avLst/>
                </a:prstGeom>
                <a:blipFill>
                  <a:blip r:embed="rId1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Laplacian-of-Gaussian (</a:t>
            </a:r>
            <a:r>
              <a:rPr lang="en-US" dirty="0" err="1">
                <a:solidFill>
                  <a:schemeClr val="accent4"/>
                </a:solidFill>
              </a:rPr>
              <a:t>LoG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16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95659"/>
            <a:ext cx="4201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Interest points: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Local maxima in scale space of Laplacian of Gaussian</a:t>
            </a:r>
          </a:p>
        </p:txBody>
      </p:sp>
    </p:spTree>
    <p:extLst>
      <p:ext uri="{BB962C8B-B14F-4D97-AF65-F5344CB8AC3E}">
        <p14:creationId xmlns:p14="http://schemas.microsoft.com/office/powerpoint/2010/main" val="665055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A Useful Signature Function?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Laplacian-of-Gaussian = “blob” detector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8577B-C9F6-81B1-EAB2-9F9A8DF24CE8}"/>
              </a:ext>
            </a:extLst>
          </p:cNvPr>
          <p:cNvGrpSpPr/>
          <p:nvPr/>
        </p:nvGrpSpPr>
        <p:grpSpPr>
          <a:xfrm>
            <a:off x="3290927" y="2236693"/>
            <a:ext cx="5090619" cy="3927514"/>
            <a:chOff x="3624755" y="2236693"/>
            <a:chExt cx="5090619" cy="392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27164F-20AA-903E-EAC0-ACE023C9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755" y="2236693"/>
              <a:ext cx="4942490" cy="392751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786FAD-66FC-99F5-B132-C71B4D4D20C7}"/>
                </a:ext>
              </a:extLst>
            </p:cNvPr>
            <p:cNvCxnSpPr/>
            <p:nvPr/>
          </p:nvCxnSpPr>
          <p:spPr>
            <a:xfrm flipV="1">
              <a:off x="5272087" y="2281235"/>
              <a:ext cx="0" cy="30765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F8802F-A5C8-4254-9F13-386CCF61AC2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324" y="5348284"/>
              <a:ext cx="34480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F970D0-F65F-90A8-4104-712940B3362F}"/>
                </a:ext>
              </a:extLst>
            </p:cNvPr>
            <p:cNvSpPr/>
            <p:nvPr/>
          </p:nvSpPr>
          <p:spPr>
            <a:xfrm>
              <a:off x="5677694" y="5672931"/>
              <a:ext cx="133348" cy="133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49E2AE-EC68-928D-647C-BBCB193CAEB3}"/>
                </a:ext>
              </a:extLst>
            </p:cNvPr>
            <p:cNvSpPr/>
            <p:nvPr/>
          </p:nvSpPr>
          <p:spPr>
            <a:xfrm>
              <a:off x="6515102" y="5555455"/>
              <a:ext cx="428624" cy="4286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75A88D-7FF1-59CA-40A4-1244ACA2178D}"/>
                </a:ext>
              </a:extLst>
            </p:cNvPr>
            <p:cNvSpPr/>
            <p:nvPr/>
          </p:nvSpPr>
          <p:spPr>
            <a:xfrm>
              <a:off x="7562850" y="5404242"/>
              <a:ext cx="665067" cy="6650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3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67" y="1922235"/>
            <a:ext cx="519706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267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19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 bwMode="auto">
          <a:xfrm>
            <a:off x="3497467" y="1848503"/>
            <a:ext cx="5197065" cy="37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A5BB55-B81E-85BF-50A9-A4EFD7C37EB4}"/>
              </a:ext>
            </a:extLst>
          </p:cNvPr>
          <p:cNvSpPr txBox="1"/>
          <p:nvPr/>
        </p:nvSpPr>
        <p:spPr>
          <a:xfrm>
            <a:off x="4038600" y="5789538"/>
            <a:ext cx="399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Sigma = 11.9912</a:t>
            </a:r>
          </a:p>
        </p:txBody>
      </p:sp>
    </p:spTree>
    <p:extLst>
      <p:ext uri="{BB962C8B-B14F-4D97-AF65-F5344CB8AC3E}">
        <p14:creationId xmlns:p14="http://schemas.microsoft.com/office/powerpoint/2010/main" val="2799478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Multi-view clustering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86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It assumes different views of a dataset have a common clustering partition. which means the corresponding instances in different views belong to the same cluster.</a:t>
            </a:r>
          </a:p>
          <a:p>
            <a:pPr>
              <a:lnSpc>
                <a:spcPct val="150000"/>
              </a:lnSpc>
            </a:pPr>
            <a:endParaRPr lang="en-US" sz="7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T Norms Bold" panose="02000803040000020004" pitchFamily="50" charset="0"/>
              </a:rPr>
              <a:t>Why MVC?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Simply concatenating features from different views into a single one?!</a:t>
            </a:r>
            <a:endParaRPr lang="fa-IR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results in poor performance, since it ignores the heterogeneity of different feature spaces and may lead to dimension curse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Norms Bold" panose="020008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3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20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"/>
          <a:stretch/>
        </p:blipFill>
        <p:spPr bwMode="auto">
          <a:xfrm>
            <a:off x="3521581" y="1936749"/>
            <a:ext cx="5148837" cy="37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27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Building a Scale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14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All scales must be examined to identify scale invariant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An efficient function is to compute the Laplacian Pyramid (Difference of Gaussian) (Burt &amp; Adelson, 1983)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59411-40BE-56DF-28C7-8E3AE3911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93" y="3429000"/>
            <a:ext cx="5901613" cy="24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Approximation of </a:t>
            </a:r>
            <a:r>
              <a:rPr lang="en-US" dirty="0" err="1">
                <a:solidFill>
                  <a:schemeClr val="accent4"/>
                </a:solidFill>
              </a:rPr>
              <a:t>LoG</a:t>
            </a:r>
            <a:r>
              <a:rPr lang="en-US" dirty="0">
                <a:solidFill>
                  <a:schemeClr val="accent4"/>
                </a:solidFill>
              </a:rPr>
              <a:t> by Difference of Gaussians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69" y="1734192"/>
            <a:ext cx="1921330" cy="49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Heat equation: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838A3-5CC3-2ABC-F138-42011D675F27}"/>
                  </a:ext>
                </a:extLst>
              </p:cNvPr>
              <p:cNvSpPr txBox="1"/>
              <p:nvPr/>
            </p:nvSpPr>
            <p:spPr>
              <a:xfrm>
                <a:off x="3096985" y="1734192"/>
                <a:ext cx="1310487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838A3-5CC3-2ABC-F138-42011D67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5" y="1734192"/>
                <a:ext cx="1310487" cy="58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6D6A2E-1500-7032-B1EA-135A65EFD370}"/>
                  </a:ext>
                </a:extLst>
              </p:cNvPr>
              <p:cNvSpPr txBox="1"/>
              <p:nvPr/>
            </p:nvSpPr>
            <p:spPr>
              <a:xfrm>
                <a:off x="945694" y="2752596"/>
                <a:ext cx="5150306" cy="604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6D6A2E-1500-7032-B1EA-135A65EF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2752596"/>
                <a:ext cx="5150306" cy="604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81B-A612-1DC8-B895-9FB7911514F5}"/>
                  </a:ext>
                </a:extLst>
              </p:cNvPr>
              <p:cNvSpPr txBox="1"/>
              <p:nvPr/>
            </p:nvSpPr>
            <p:spPr>
              <a:xfrm>
                <a:off x="945694" y="3808900"/>
                <a:ext cx="51503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)≈(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81B-A612-1DC8-B895-9FB791151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3808900"/>
                <a:ext cx="5150306" cy="307777"/>
              </a:xfrm>
              <a:prstGeom prst="rect">
                <a:avLst/>
              </a:prstGeom>
              <a:blipFill>
                <a:blip r:embed="rId5"/>
                <a:stretch>
                  <a:fillRect l="-1657"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59F5E-F387-FAF7-8521-307E79DBD91D}"/>
                  </a:ext>
                </a:extLst>
              </p:cNvPr>
              <p:cNvSpPr txBox="1"/>
              <p:nvPr/>
            </p:nvSpPr>
            <p:spPr>
              <a:xfrm>
                <a:off x="945694" y="4283707"/>
                <a:ext cx="5150306" cy="344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𝑦𝑝𝑖𝑐𝑎𝑙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59F5E-F387-FAF7-8521-307E79DBD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4283707"/>
                <a:ext cx="5150306" cy="344069"/>
              </a:xfrm>
              <a:prstGeom prst="rect">
                <a:avLst/>
              </a:prstGeom>
              <a:blipFill>
                <a:blip r:embed="rId6"/>
                <a:stretch>
                  <a:fillRect l="-1657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01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23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02169-6B17-A099-26B4-C8EF791A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69" y="1365330"/>
            <a:ext cx="6330557" cy="4687127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C60B685B-698A-9103-711D-0F1B3F87062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Building a Scale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8110EB-56E5-B5FB-C62E-221E79090CAA}"/>
                  </a:ext>
                </a:extLst>
              </p:cNvPr>
              <p:cNvSpPr txBox="1"/>
              <p:nvPr/>
            </p:nvSpPr>
            <p:spPr>
              <a:xfrm>
                <a:off x="7041243" y="1932396"/>
                <a:ext cx="4521203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8110EB-56E5-B5FB-C62E-221E7909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243" y="1932396"/>
                <a:ext cx="4521203" cy="725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053E79-CA8F-DDD2-CDC3-F6DA462FF70D}"/>
                  </a:ext>
                </a:extLst>
              </p:cNvPr>
              <p:cNvSpPr txBox="1"/>
              <p:nvPr/>
            </p:nvSpPr>
            <p:spPr>
              <a:xfrm>
                <a:off x="8494484" y="3027030"/>
                <a:ext cx="1400628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053E79-CA8F-DDD2-CDC3-F6DA462F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84" y="3027030"/>
                <a:ext cx="1400628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1859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Building a Scale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24</a:t>
            </a:fld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82DE98B-450D-D04D-2563-CE197CCBD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73431"/>
              </p:ext>
            </p:extLst>
          </p:nvPr>
        </p:nvGraphicFramePr>
        <p:xfrm>
          <a:off x="2440642" y="1945640"/>
          <a:ext cx="6980511" cy="1854200"/>
        </p:xfrm>
        <a:graphic>
          <a:graphicData uri="http://schemas.openxmlformats.org/drawingml/2006/table">
            <a:tbl>
              <a:tblPr bandRow="1">
                <a:tableStyleId>{F2DE63D5-997A-4646-A377-4702673A728D}</a:tableStyleId>
              </a:tblPr>
              <a:tblGrid>
                <a:gridCol w="492126">
                  <a:extLst>
                    <a:ext uri="{9D8B030D-6E8A-4147-A177-3AD203B41FA5}">
                      <a16:colId xmlns:a16="http://schemas.microsoft.com/office/drawing/2014/main" val="1224195965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98372666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636452915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7298405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8224724"/>
                    </a:ext>
                  </a:extLst>
                </a:gridCol>
                <a:gridCol w="1402035">
                  <a:extLst>
                    <a:ext uri="{9D8B030D-6E8A-4147-A177-3AD203B41FA5}">
                      <a16:colId xmlns:a16="http://schemas.microsoft.com/office/drawing/2014/main" val="1249018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Scale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303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Octave</a:t>
                      </a:r>
                      <a:endParaRPr lang="en-US" sz="12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vert="vert27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0.707107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1.000000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1.414214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449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1.414214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4.000000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0432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4.000000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11.313788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3706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11.313788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16.000000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22.627417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65197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84DFE9-473D-052A-56B1-6F8C88F2F703}"/>
              </a:ext>
            </a:extLst>
          </p:cNvPr>
          <p:cNvCxnSpPr/>
          <p:nvPr/>
        </p:nvCxnSpPr>
        <p:spPr>
          <a:xfrm>
            <a:off x="3587750" y="2146300"/>
            <a:ext cx="9017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A405-515A-2BA4-6B96-F6F0FB89AF5A}"/>
                  </a:ext>
                </a:extLst>
              </p:cNvPr>
              <p:cNvSpPr txBox="1"/>
              <p:nvPr/>
            </p:nvSpPr>
            <p:spPr>
              <a:xfrm>
                <a:off x="2619829" y="4305830"/>
                <a:ext cx="6952342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7071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A405-515A-2BA4-6B96-F6F0FB89A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29" y="4305830"/>
                <a:ext cx="6952342" cy="50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479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411480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Sampling frequency for scale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T Norms Regular" panose="02000503030000020003" pitchFamily="50" charset="0"/>
              </a:rPr>
              <a:t>More points are found as sampling frequency increases, but accuracy of matching decreases after 3 scales/octave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T Norms Regular" panose="02000503030000020003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50" y="1750888"/>
            <a:ext cx="5531699" cy="3951213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How many scales per octave?</a:t>
            </a:r>
          </a:p>
        </p:txBody>
      </p:sp>
    </p:spTree>
    <p:extLst>
      <p:ext uri="{BB962C8B-B14F-4D97-AF65-F5344CB8AC3E}">
        <p14:creationId xmlns:p14="http://schemas.microsoft.com/office/powerpoint/2010/main" val="462549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26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Initial value of sigma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7029" y="1707345"/>
            <a:ext cx="5765329" cy="41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510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27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Scale Space Peak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B771B-A07F-B980-5425-AD800DCFBE65}"/>
              </a:ext>
            </a:extLst>
          </p:cNvPr>
          <p:cNvSpPr txBox="1"/>
          <p:nvPr/>
        </p:nvSpPr>
        <p:spPr>
          <a:xfrm>
            <a:off x="859970" y="1562742"/>
            <a:ext cx="4931230" cy="418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Compare a pixel (X) with 26 pixels in current and adjacent scales (</a:t>
            </a:r>
            <a:r>
              <a:rPr lang="en-US" sz="2000" dirty="0">
                <a:solidFill>
                  <a:srgbClr val="03D3AA"/>
                </a:solidFill>
                <a:latin typeface="TT Norms Regular" panose="02000503030000020003" pitchFamily="50" charset="0"/>
              </a:rPr>
              <a:t>Green Circles</a:t>
            </a:r>
            <a:r>
              <a:rPr lang="en-US" sz="2000" dirty="0">
                <a:latin typeface="TT Norms Regular" panose="02000503030000020003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Select a pixel ( X) if larger/smaller than all 26 pixels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Large number of extrema, computationally expensive</a:t>
            </a:r>
          </a:p>
          <a:p>
            <a:pPr marL="800100" lvl="1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T Norms Regular" panose="02000503030000020003" pitchFamily="50" charset="0"/>
              </a:rPr>
              <a:t>Detect the most stable subset with a coarse sampling of scales.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96AC0-5C29-113C-D58F-7E00B32F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857" y="1580445"/>
            <a:ext cx="4245485" cy="369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Localization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28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49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Candidates are chosen from extrema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3DAD4-0398-B808-7530-4C9FEC53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21" y="2383976"/>
            <a:ext cx="3933825" cy="321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325" y="2383976"/>
            <a:ext cx="3963686" cy="321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1856992" y="5717726"/>
            <a:ext cx="3597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Original image (233x189)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44327-147C-8B58-5E8C-803E024DE709}"/>
              </a:ext>
            </a:extLst>
          </p:cNvPr>
          <p:cNvSpPr txBox="1"/>
          <p:nvPr/>
        </p:nvSpPr>
        <p:spPr>
          <a:xfrm>
            <a:off x="6758327" y="5714720"/>
            <a:ext cx="3597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832 DOG extrema locations</a:t>
            </a:r>
          </a:p>
        </p:txBody>
      </p:sp>
    </p:spTree>
    <p:extLst>
      <p:ext uri="{BB962C8B-B14F-4D97-AF65-F5344CB8AC3E}">
        <p14:creationId xmlns:p14="http://schemas.microsoft.com/office/powerpoint/2010/main" val="15600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Initial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Low contrast candidate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Poorly localized candidates along an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9038A1-A5BD-D84B-2EB1-71C7398FB73B}"/>
                  </a:ext>
                </a:extLst>
              </p:cNvPr>
              <p:cNvSpPr txBox="1"/>
              <p:nvPr/>
            </p:nvSpPr>
            <p:spPr>
              <a:xfrm>
                <a:off x="859970" y="2719318"/>
                <a:ext cx="10472060" cy="252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Taylor series expansion of DOG, D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Minima or maxima is located at: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Value of D(x) at minima/maxima must be large,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)|&gt;</m:t>
                    </m:r>
                    <m:r>
                      <a:rPr lang="en-US" sz="20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 err="1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.</a:t>
                </a: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9038A1-A5BD-D84B-2EB1-71C7398FB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719318"/>
                <a:ext cx="10472060" cy="2527359"/>
              </a:xfrm>
              <a:prstGeom prst="rect">
                <a:avLst/>
              </a:prstGeom>
              <a:blipFill>
                <a:blip r:embed="rId3"/>
                <a:stretch>
                  <a:fillRect l="-524" b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B7B35-8AE6-9789-DC6B-99ED3EC0388F}"/>
                  </a:ext>
                </a:extLst>
              </p:cNvPr>
              <p:cNvSpPr txBox="1"/>
              <p:nvPr/>
            </p:nvSpPr>
            <p:spPr>
              <a:xfrm>
                <a:off x="3392714" y="3381869"/>
                <a:ext cx="3408241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B7B35-8AE6-9789-DC6B-99ED3EC0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14" y="3381869"/>
                <a:ext cx="3408241" cy="555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C2822-0909-AE04-CF67-4FA9D28A1AFD}"/>
                  </a:ext>
                </a:extLst>
              </p:cNvPr>
              <p:cNvSpPr txBox="1"/>
              <p:nvPr/>
            </p:nvSpPr>
            <p:spPr>
              <a:xfrm>
                <a:off x="7454490" y="3521331"/>
                <a:ext cx="1397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C2822-0909-AE04-CF67-4FA9D28A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90" y="3521331"/>
                <a:ext cx="1397819" cy="276999"/>
              </a:xfrm>
              <a:prstGeom prst="rect">
                <a:avLst/>
              </a:prstGeom>
              <a:blipFill>
                <a:blip r:embed="rId5"/>
                <a:stretch>
                  <a:fillRect l="-3930" t="-4444" r="-8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21CD5-FB01-0BA9-74EF-86640A6F2E31}"/>
                  </a:ext>
                </a:extLst>
              </p:cNvPr>
              <p:cNvSpPr txBox="1"/>
              <p:nvPr/>
            </p:nvSpPr>
            <p:spPr>
              <a:xfrm>
                <a:off x="4917585" y="4262577"/>
                <a:ext cx="1508105" cy="542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21CD5-FB01-0BA9-74EF-86640A6F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85" y="4262577"/>
                <a:ext cx="1508105" cy="542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6B0A-B29F-A06B-CA03-3934E3C6694A}"/>
                  </a:ext>
                </a:extLst>
              </p:cNvPr>
              <p:cNvSpPr txBox="1"/>
              <p:nvPr/>
            </p:nvSpPr>
            <p:spPr>
              <a:xfrm>
                <a:off x="1286753" y="5445555"/>
                <a:ext cx="2105961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6B0A-B29F-A06B-CA03-3934E3C6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753" y="5445555"/>
                <a:ext cx="2105961" cy="555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Multi-view clustering methods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15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The general idea of these algorithms is to guarantee the consistency among different views by using common cluster discrimination information, which can be expressed by:</a:t>
            </a:r>
          </a:p>
          <a:p>
            <a:pPr>
              <a:lnSpc>
                <a:spcPct val="150000"/>
              </a:lnSpc>
            </a:pPr>
            <a:endParaRPr lang="en-US" sz="8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Common eigenvector matrix for multi-view spectral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Common coefficient matrix for multi-view subspace clustering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Common indicator matrix for multi-view nonnegative matrix factorization clustering</a:t>
            </a:r>
            <a:endParaRPr lang="fa-IR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TT Norms Bold" panose="020008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04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Initial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9255" y="1867081"/>
            <a:ext cx="3975827" cy="3210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3524563" y="5367727"/>
            <a:ext cx="51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from 832 key points to 729 key points,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th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=0.03.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CD556-9A9F-11E8-D7A1-BD1162CCA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3163" y="1862817"/>
            <a:ext cx="396333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502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400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DOG has strong response along 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Assume DOG as a surface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principal curvatures (PC)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Along the edge one of the PC is very low, across the edge is high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Analogous to Harris corner detector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 Compute Hessian of D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Remove outliers by evaluating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71D64-5FFE-2EA1-5F2C-77DF7A474D76}"/>
                  </a:ext>
                </a:extLst>
              </p:cNvPr>
              <p:cNvSpPr txBox="1"/>
              <p:nvPr/>
            </p:nvSpPr>
            <p:spPr>
              <a:xfrm>
                <a:off x="1127759" y="4366260"/>
                <a:ext cx="2632075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71D64-5FFE-2EA1-5F2C-77DF7A474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" y="4366260"/>
                <a:ext cx="2632075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ABA379-C4AC-C6D7-7A72-B40DA729F070}"/>
                  </a:ext>
                </a:extLst>
              </p:cNvPr>
              <p:cNvSpPr txBox="1"/>
              <p:nvPr/>
            </p:nvSpPr>
            <p:spPr>
              <a:xfrm>
                <a:off x="4450443" y="4269503"/>
                <a:ext cx="370295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ABA379-C4AC-C6D7-7A72-B40DA729F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43" y="4269503"/>
                <a:ext cx="3702957" cy="391261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F0D41-C77A-FEE3-06A2-71B3AF0617E3}"/>
                  </a:ext>
                </a:extLst>
              </p:cNvPr>
              <p:cNvSpPr txBox="1"/>
              <p:nvPr/>
            </p:nvSpPr>
            <p:spPr>
              <a:xfrm>
                <a:off x="4583793" y="4660764"/>
                <a:ext cx="3702957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𝐷𝑒𝑡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F0D41-C77A-FEE3-06A2-71B3AF06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93" y="4660764"/>
                <a:ext cx="3702957" cy="414216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/>
              <p:nvPr/>
            </p:nvSpPr>
            <p:spPr>
              <a:xfrm>
                <a:off x="592317" y="5604406"/>
                <a:ext cx="3702957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17" y="5604406"/>
                <a:ext cx="3702957" cy="69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/>
              <p:nvPr/>
            </p:nvSpPr>
            <p:spPr>
              <a:xfrm>
                <a:off x="4373880" y="5618394"/>
                <a:ext cx="105647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880" y="5618394"/>
                <a:ext cx="1056472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6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/>
              <p:nvPr/>
            </p:nvSpPr>
            <p:spPr>
              <a:xfrm>
                <a:off x="859970" y="1562742"/>
                <a:ext cx="10472060" cy="234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Following quantity is minimum when r=1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It increases with 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Eliminate key points if</a:t>
                </a:r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562742"/>
                <a:ext cx="10472060" cy="2342693"/>
              </a:xfrm>
              <a:prstGeom prst="rect">
                <a:avLst/>
              </a:prstGeom>
              <a:blipFill>
                <a:blip r:embed="rId3"/>
                <a:stretch>
                  <a:fillRect l="-524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/>
              <p:nvPr/>
            </p:nvSpPr>
            <p:spPr>
              <a:xfrm>
                <a:off x="1328917" y="2658978"/>
                <a:ext cx="3702957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17" y="2658978"/>
                <a:ext cx="3702957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/>
              <p:nvPr/>
            </p:nvSpPr>
            <p:spPr>
              <a:xfrm>
                <a:off x="5039528" y="2673886"/>
                <a:ext cx="105647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28" y="2673886"/>
                <a:ext cx="1056472" cy="667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112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782" y="1868034"/>
            <a:ext cx="3952772" cy="3209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3524563" y="5367727"/>
            <a:ext cx="51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from 729 key points to 536 key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65EE5-4A09-F34B-174C-8AB539AB3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547" y="1865872"/>
            <a:ext cx="3975517" cy="32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9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Orientation Assignment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188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To achieve rotation invariance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central derivatives, gradient magnitude and direction of L (smooth image) at the scale of key point (</a:t>
            </a:r>
            <a:r>
              <a:rPr lang="en-US" sz="20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293C6A-8E60-0DF1-066E-87403B48FA74}"/>
                  </a:ext>
                </a:extLst>
              </p:cNvPr>
              <p:cNvSpPr txBox="1"/>
              <p:nvPr/>
            </p:nvSpPr>
            <p:spPr>
              <a:xfrm>
                <a:off x="2253461" y="3186840"/>
                <a:ext cx="768507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293C6A-8E60-0DF1-066E-87403B48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61" y="3186840"/>
                <a:ext cx="7685078" cy="427746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291-03CF-E32C-333B-FF1D0F8A47F8}"/>
                  </a:ext>
                </a:extLst>
              </p:cNvPr>
              <p:cNvSpPr txBox="1"/>
              <p:nvPr/>
            </p:nvSpPr>
            <p:spPr>
              <a:xfrm>
                <a:off x="2253461" y="3949861"/>
                <a:ext cx="7685078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291-03CF-E32C-333B-FF1D0F8A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61" y="3949861"/>
                <a:ext cx="7685078" cy="683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9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56044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Orientation Assignment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/>
              <p:nvPr/>
            </p:nvSpPr>
            <p:spPr>
              <a:xfrm>
                <a:off x="859969" y="1386335"/>
                <a:ext cx="10303899" cy="326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Create a weighted direction histogram in a neighborhood of a key point (36 bins)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Weights are: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Gradient magnitudes 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Spatial gaussian filter with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= 1.5 x &lt;scale of key point&gt;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Select the peak as direction of the key point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Introduce additional key points (same location) at local peaks (within 80% of max peak) of the histogram with different directions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69" y="1386335"/>
                <a:ext cx="10303899" cy="3266022"/>
              </a:xfrm>
              <a:prstGeom prst="rect">
                <a:avLst/>
              </a:prstGeom>
              <a:blipFill>
                <a:blip r:embed="rId3"/>
                <a:stretch>
                  <a:fillRect l="-533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9B650-3764-905D-5277-3514B21A5631}"/>
              </a:ext>
            </a:extLst>
          </p:cNvPr>
          <p:cNvGrpSpPr/>
          <p:nvPr/>
        </p:nvGrpSpPr>
        <p:grpSpPr>
          <a:xfrm>
            <a:off x="8914947" y="2056155"/>
            <a:ext cx="1477281" cy="1531707"/>
            <a:chOff x="9283065" y="2102167"/>
            <a:chExt cx="1809750" cy="18764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01675-2494-CBDD-8616-8EE7BB53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065" y="2102167"/>
              <a:ext cx="1809750" cy="18764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D695CB-E8F1-F560-27C0-845D209BD8D4}"/>
                </a:ext>
              </a:extLst>
            </p:cNvPr>
            <p:cNvSpPr/>
            <p:nvPr/>
          </p:nvSpPr>
          <p:spPr>
            <a:xfrm>
              <a:off x="9334500" y="2181225"/>
              <a:ext cx="1700213" cy="1693069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3F3817-D9B5-37A4-0233-74AE99A1CE76}"/>
              </a:ext>
            </a:extLst>
          </p:cNvPr>
          <p:cNvGrpSpPr/>
          <p:nvPr/>
        </p:nvGrpSpPr>
        <p:grpSpPr>
          <a:xfrm>
            <a:off x="4038599" y="4805684"/>
            <a:ext cx="1333402" cy="1382527"/>
            <a:chOff x="9283065" y="2102167"/>
            <a:chExt cx="1809750" cy="18764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27FB36-1BB4-7D11-D99B-7DF139DEA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065" y="2102167"/>
              <a:ext cx="1809750" cy="18764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1F3686-DD03-2CA7-2137-2D07728ED3DD}"/>
                </a:ext>
              </a:extLst>
            </p:cNvPr>
            <p:cNvSpPr/>
            <p:nvPr/>
          </p:nvSpPr>
          <p:spPr>
            <a:xfrm>
              <a:off x="9334500" y="2181225"/>
              <a:ext cx="1700213" cy="1693069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A40CEF2-D20D-5091-7EAF-DF0808C86DF4}"/>
              </a:ext>
            </a:extLst>
          </p:cNvPr>
          <p:cNvSpPr/>
          <p:nvPr/>
        </p:nvSpPr>
        <p:spPr>
          <a:xfrm>
            <a:off x="5763026" y="5374911"/>
            <a:ext cx="601812" cy="18617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ED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75FC25-1879-D827-48D5-ECDFD5690A0A}"/>
              </a:ext>
            </a:extLst>
          </p:cNvPr>
          <p:cNvGrpSpPr/>
          <p:nvPr/>
        </p:nvGrpSpPr>
        <p:grpSpPr>
          <a:xfrm>
            <a:off x="6755865" y="4732392"/>
            <a:ext cx="1397535" cy="1457969"/>
            <a:chOff x="6605486" y="4609256"/>
            <a:chExt cx="1548334" cy="16152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C8F946-2EFC-B5AF-1050-DC66CF90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486" y="4609256"/>
              <a:ext cx="1548334" cy="161528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98E473-0246-148E-1069-7B86DB3E0426}"/>
                </a:ext>
              </a:extLst>
            </p:cNvPr>
            <p:cNvSpPr/>
            <p:nvPr/>
          </p:nvSpPr>
          <p:spPr>
            <a:xfrm>
              <a:off x="6675984" y="4716891"/>
              <a:ext cx="1363116" cy="1372963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087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Local Image Descriptors at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34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Possible descriptor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Store intensity samples in the neighborhood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Sensitive to lighting changes, 3D object transformation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Use of gradient orientation histograms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Robust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04021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Extraction of Local Image Descriptors at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34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relative orientation and magnitude in a 16x16 neighborhood at key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Form weighted histogram (8 bin) for 4x4 regions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Weight by magnitude and spatial Gaussian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Concatenate 16 histograms in one long vector of 128 dimensions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Example for 8x8 to 2x2 descriptors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1838C1-EB4C-7B82-853F-9DCC50F450AC}"/>
              </a:ext>
            </a:extLst>
          </p:cNvPr>
          <p:cNvGrpSpPr/>
          <p:nvPr/>
        </p:nvGrpSpPr>
        <p:grpSpPr>
          <a:xfrm>
            <a:off x="5667714" y="3647380"/>
            <a:ext cx="4971372" cy="2340889"/>
            <a:chOff x="5490293" y="3633732"/>
            <a:chExt cx="4971372" cy="23408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B0251B-4D21-5C9B-A77C-663EF5C1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93" y="3633732"/>
              <a:ext cx="4971372" cy="234088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070A8-5248-F810-B0FE-2E862BAA2F9F}"/>
                </a:ext>
              </a:extLst>
            </p:cNvPr>
            <p:cNvSpPr/>
            <p:nvPr/>
          </p:nvSpPr>
          <p:spPr>
            <a:xfrm>
              <a:off x="5674675" y="3810000"/>
              <a:ext cx="1871982" cy="18719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1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38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pt-BR" dirty="0"/>
              <a:t>Descriptor Regions (n by n)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7029" y="1771649"/>
            <a:ext cx="5765329" cy="41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65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Extraction of Local Image Descriptors at Key Point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Store numbers in a vector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Normalize to unit vector (UN)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Illumination invariance (affine changes)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For non-linear intensity transforms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Bound Unit Vector items to maximum 0.2 (remove larger gradients)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Renormalize to unit vector</a:t>
            </a:r>
          </a:p>
        </p:txBody>
      </p:sp>
    </p:spTree>
    <p:extLst>
      <p:ext uri="{BB962C8B-B14F-4D97-AF65-F5344CB8AC3E}">
        <p14:creationId xmlns:p14="http://schemas.microsoft.com/office/powerpoint/2010/main" val="3977709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What’s the goal?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40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Low-quality views may degrade the performance if equally using all available views.</a:t>
            </a:r>
          </a:p>
          <a:p>
            <a:pPr algn="ctr">
              <a:lnSpc>
                <a:spcPct val="200000"/>
              </a:lnSpc>
            </a:pPr>
            <a:r>
              <a:rPr lang="en-US" sz="2400" u="sng" dirty="0">
                <a:solidFill>
                  <a:srgbClr val="FFC000"/>
                </a:solidFill>
                <a:latin typeface="TT Norms Regular" panose="02000503030000020003" pitchFamily="50" charset="0"/>
              </a:rPr>
              <a:t>“view-weighted methods”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C000"/>
                </a:solidFill>
                <a:latin typeface="TT Norms Bold" panose="02000803040000020004" pitchFamily="50" charset="0"/>
              </a:rPr>
              <a:t>PROBLEM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Cannot discover more detailed information within the view.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👉 Different clusters in a view may quite vary in the degree of intra-cluster similarity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3D3AA"/>
                </a:solidFill>
                <a:latin typeface="TT Norms Bold" panose="02000803040000020004" pitchFamily="50" charset="0"/>
              </a:rPr>
              <a:t>SOLUTION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 Cluster-Weighted Kernel K-Means method for multi-view clustering</a:t>
            </a:r>
          </a:p>
        </p:txBody>
      </p:sp>
    </p:spTree>
    <p:extLst>
      <p:ext uri="{BB962C8B-B14F-4D97-AF65-F5344CB8AC3E}">
        <p14:creationId xmlns:p14="http://schemas.microsoft.com/office/powerpoint/2010/main" val="24671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matching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188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Match the key points against a database of that obtained from training images.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Find the nearest neighbor i.e. a key point with minimum Euclidean distance.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Efficient Nearest Neighbor matching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Looks at ratio of distance between best and 2nd best match (.8)</a:t>
            </a:r>
          </a:p>
        </p:txBody>
      </p:sp>
    </p:spTree>
    <p:extLst>
      <p:ext uri="{BB962C8B-B14F-4D97-AF65-F5344CB8AC3E}">
        <p14:creationId xmlns:p14="http://schemas.microsoft.com/office/powerpoint/2010/main" val="2697710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matching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F9EC64-E20B-DFC0-8961-277847FEF237}"/>
              </a:ext>
            </a:extLst>
          </p:cNvPr>
          <p:cNvGrpSpPr/>
          <p:nvPr/>
        </p:nvGrpSpPr>
        <p:grpSpPr>
          <a:xfrm>
            <a:off x="1265400" y="1767369"/>
            <a:ext cx="9661200" cy="3428747"/>
            <a:chOff x="1025523" y="2343150"/>
            <a:chExt cx="10306507" cy="365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B4ADF6-6F4F-7F51-7F2C-10B3D081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" b="1046"/>
            <a:stretch/>
          </p:blipFill>
          <p:spPr>
            <a:xfrm>
              <a:off x="1025523" y="2343150"/>
              <a:ext cx="4905375" cy="36376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21E22B-ADE6-791C-6725-09B5447D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6655" y="2343150"/>
              <a:ext cx="4905375" cy="365776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48FA0D-AC38-74AF-7C26-43C10A64BF57}"/>
              </a:ext>
            </a:extLst>
          </p:cNvPr>
          <p:cNvSpPr txBox="1"/>
          <p:nvPr/>
        </p:nvSpPr>
        <p:spPr>
          <a:xfrm>
            <a:off x="2041763" y="5320355"/>
            <a:ext cx="304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Image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E5F-549D-7E1A-77AA-DD7345830AB4}"/>
              </a:ext>
            </a:extLst>
          </p:cNvPr>
          <p:cNvSpPr txBox="1"/>
          <p:nvPr/>
        </p:nvSpPr>
        <p:spPr>
          <a:xfrm>
            <a:off x="7104721" y="5320355"/>
            <a:ext cx="304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2978400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Matching local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42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455CE-8889-811F-6294-D35071213998}"/>
              </a:ext>
            </a:extLst>
          </p:cNvPr>
          <p:cNvGrpSpPr/>
          <p:nvPr/>
        </p:nvGrpSpPr>
        <p:grpSpPr>
          <a:xfrm>
            <a:off x="1766762" y="1437673"/>
            <a:ext cx="8658476" cy="3526211"/>
            <a:chOff x="1265400" y="1767369"/>
            <a:chExt cx="9631102" cy="3922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EC64-E20B-DFC0-8961-277847FEF237}"/>
                </a:ext>
              </a:extLst>
            </p:cNvPr>
            <p:cNvGrpSpPr/>
            <p:nvPr/>
          </p:nvGrpSpPr>
          <p:grpSpPr>
            <a:xfrm>
              <a:off x="1265400" y="1767369"/>
              <a:ext cx="9631102" cy="3428747"/>
              <a:chOff x="1025523" y="2343150"/>
              <a:chExt cx="10274399" cy="365776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DB4ADF6-6F4F-7F51-7F2C-10B3D08137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5" b="695"/>
              <a:stretch/>
            </p:blipFill>
            <p:spPr>
              <a:xfrm>
                <a:off x="1025523" y="2343150"/>
                <a:ext cx="4905375" cy="363769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21E22B-ADE6-791C-6725-09B5447D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8762" y="2343150"/>
                <a:ext cx="4841160" cy="365776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8FA0D-AC38-74AF-7C26-43C10A64BF57}"/>
                </a:ext>
              </a:extLst>
            </p:cNvPr>
            <p:cNvSpPr txBox="1"/>
            <p:nvPr/>
          </p:nvSpPr>
          <p:spPr>
            <a:xfrm>
              <a:off x="2041763" y="5320355"/>
              <a:ext cx="304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2EE5F-549D-7E1A-77AA-DD7345830AB4}"/>
                </a:ext>
              </a:extLst>
            </p:cNvPr>
            <p:cNvSpPr txBox="1"/>
            <p:nvPr/>
          </p:nvSpPr>
          <p:spPr>
            <a:xfrm>
              <a:off x="7104721" y="5320355"/>
              <a:ext cx="304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1092384" y="5129605"/>
            <a:ext cx="9909444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To generate candidate matches, find patches that have the most similar appearance or SIFT descriptor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Simplest approach: compare them all, take the closest (or closest k, or within a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thresholded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distance)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28FD3D-44C2-B24D-1556-EB2BF9C2C3CE}"/>
              </a:ext>
            </a:extLst>
          </p:cNvPr>
          <p:cNvGrpSpPr/>
          <p:nvPr/>
        </p:nvGrpSpPr>
        <p:grpSpPr>
          <a:xfrm>
            <a:off x="3690234" y="1763084"/>
            <a:ext cx="3724026" cy="2019144"/>
            <a:chOff x="3690234" y="1763084"/>
            <a:chExt cx="3724026" cy="20191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3E933E-07F6-3B77-45E5-7E02FD53F865}"/>
                </a:ext>
              </a:extLst>
            </p:cNvPr>
            <p:cNvSpPr/>
            <p:nvPr/>
          </p:nvSpPr>
          <p:spPr>
            <a:xfrm rot="21320814">
              <a:off x="3690234" y="2696385"/>
              <a:ext cx="316218" cy="383467"/>
            </a:xfrm>
            <a:prstGeom prst="rect">
              <a:avLst/>
            </a:prstGeom>
            <a:noFill/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57501-2288-D490-0CE6-BC36643B4446}"/>
                </a:ext>
              </a:extLst>
            </p:cNvPr>
            <p:cNvCxnSpPr/>
            <p:nvPr/>
          </p:nvCxnSpPr>
          <p:spPr>
            <a:xfrm flipV="1">
              <a:off x="4282440" y="2255520"/>
              <a:ext cx="2834640" cy="4495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48434B-02E3-BCAD-6096-0DAFEE5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4282440" y="2705100"/>
              <a:ext cx="3131820" cy="3869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9EED-DEFE-8B38-834D-FD717BD7C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82440" y="2705100"/>
              <a:ext cx="3131820" cy="107712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9399F5-0CD2-C267-4136-B946CD518BEA}"/>
                </a:ext>
              </a:extLst>
            </p:cNvPr>
            <p:cNvSpPr txBox="1"/>
            <p:nvPr/>
          </p:nvSpPr>
          <p:spPr>
            <a:xfrm>
              <a:off x="4842557" y="1763084"/>
              <a:ext cx="10580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TT Norms Bold" panose="02000803040000020004" pitchFamily="50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46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Ambiguous matches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455CE-8889-811F-6294-D35071213998}"/>
              </a:ext>
            </a:extLst>
          </p:cNvPr>
          <p:cNvGrpSpPr/>
          <p:nvPr/>
        </p:nvGrpSpPr>
        <p:grpSpPr>
          <a:xfrm>
            <a:off x="7833815" y="1178392"/>
            <a:ext cx="2972397" cy="4968646"/>
            <a:chOff x="6480385" y="1626093"/>
            <a:chExt cx="4598241" cy="72014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EC64-E20B-DFC0-8961-277847FEF237}"/>
                </a:ext>
              </a:extLst>
            </p:cNvPr>
            <p:cNvGrpSpPr/>
            <p:nvPr/>
          </p:nvGrpSpPr>
          <p:grpSpPr>
            <a:xfrm>
              <a:off x="6480385" y="1626093"/>
              <a:ext cx="4598241" cy="6701425"/>
              <a:chOff x="6588836" y="2192437"/>
              <a:chExt cx="4905375" cy="71490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DB4ADF6-6F4F-7F51-7F2C-10B3D08137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5" b="695"/>
              <a:stretch/>
            </p:blipFill>
            <p:spPr>
              <a:xfrm>
                <a:off x="6588836" y="2192437"/>
                <a:ext cx="4905375" cy="32607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21E22B-ADE6-791C-6725-09B5447D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88836" y="6121759"/>
                <a:ext cx="4905375" cy="321971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8FA0D-AC38-74AF-7C26-43C10A64BF57}"/>
                </a:ext>
              </a:extLst>
            </p:cNvPr>
            <p:cNvSpPr txBox="1"/>
            <p:nvPr/>
          </p:nvSpPr>
          <p:spPr>
            <a:xfrm>
              <a:off x="7256748" y="4753345"/>
              <a:ext cx="3045516" cy="407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2EE5F-549D-7E1A-77AA-DD7345830AB4}"/>
                </a:ext>
              </a:extLst>
            </p:cNvPr>
            <p:cNvSpPr txBox="1"/>
            <p:nvPr/>
          </p:nvSpPr>
          <p:spPr>
            <a:xfrm>
              <a:off x="7256746" y="8419523"/>
              <a:ext cx="3045515" cy="407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859969" y="1368205"/>
            <a:ext cx="6646300" cy="211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At what distance do we have a good match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To add robustness to matching, can consider ratio : distance to best match / distance to second best match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If low, first match looks good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If high, could be ambiguous match.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247F70-F675-7D52-6C19-4B9E2A85F63B}"/>
              </a:ext>
            </a:extLst>
          </p:cNvPr>
          <p:cNvSpPr/>
          <p:nvPr/>
        </p:nvSpPr>
        <p:spPr>
          <a:xfrm rot="21320814">
            <a:off x="9257625" y="2593926"/>
            <a:ext cx="241411" cy="292751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5F725-CAE4-6C6D-D8AA-4EBE0C3EF396}"/>
              </a:ext>
            </a:extLst>
          </p:cNvPr>
          <p:cNvSpPr txBox="1"/>
          <p:nvPr/>
        </p:nvSpPr>
        <p:spPr>
          <a:xfrm>
            <a:off x="8468817" y="5088374"/>
            <a:ext cx="1554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T Norms Bold" panose="02000803040000020004" pitchFamily="50" charset="0"/>
              </a:rPr>
              <a:t>?  ?  ?  ?</a:t>
            </a:r>
          </a:p>
        </p:txBody>
      </p:sp>
    </p:spTree>
    <p:extLst>
      <p:ext uri="{BB962C8B-B14F-4D97-AF65-F5344CB8AC3E}">
        <p14:creationId xmlns:p14="http://schemas.microsoft.com/office/powerpoint/2010/main" val="30494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Probability of correct match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44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859968" y="1368205"/>
            <a:ext cx="10141859" cy="871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Compare distance of nearest neighbor to second nearest neighbor (from different object)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Threshold of 0.8 provides excellent separation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8E7CD6-EE2C-DE34-0EE5-0D7D11D4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33" y="2548227"/>
            <a:ext cx="4591334" cy="32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Implementation of CWKKM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2158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>
                <a:solidFill>
                  <a:schemeClr val="bg1"/>
                </a:solidFill>
                <a:latin typeface="TT Norms Regular" panose="02000503030000020003" pitchFamily="50" charset="0"/>
              </a:rPr>
              <a:t>Prerequisite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view-weighted method MVKKM (</a:t>
            </a:r>
            <a:r>
              <a:rPr lang="en-US" sz="20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Tzortzis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Likas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 2012)</a:t>
            </a:r>
          </a:p>
          <a:p>
            <a:pPr>
              <a:lnSpc>
                <a:spcPct val="150000"/>
              </a:lnSpc>
            </a:pPr>
            <a:endParaRPr lang="fa-IR" sz="11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C000"/>
                </a:solidFill>
                <a:latin typeface="TT Norms Bold" panose="02000803040000020004" pitchFamily="50" charset="0"/>
              </a:rPr>
              <a:t>To cover multi view clustering approach: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We use a Kernel-based scheme which embeds in the clustering process an automatic “ranking” of the views.</a:t>
            </a:r>
          </a:p>
        </p:txBody>
      </p:sp>
    </p:spTree>
    <p:extLst>
      <p:ext uri="{BB962C8B-B14F-4D97-AF65-F5344CB8AC3E}">
        <p14:creationId xmlns:p14="http://schemas.microsoft.com/office/powerpoint/2010/main" val="102285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Goal?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Extracting distinctive invariant features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Correctly matched against a large database of features from many images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Invariance to image scale and rotation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Robustness to: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Affine distortion,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Change in 3D viewpoint,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Addition of noise,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Change in illumination.</a:t>
            </a:r>
          </a:p>
        </p:txBody>
      </p:sp>
    </p:spTree>
    <p:extLst>
      <p:ext uri="{BB962C8B-B14F-4D97-AF65-F5344CB8AC3E}">
        <p14:creationId xmlns:p14="http://schemas.microsoft.com/office/powerpoint/2010/main" val="42874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C092AB-706A-32CE-2485-AB9AC39B2E1C}"/>
              </a:ext>
            </a:extLst>
          </p:cNvPr>
          <p:cNvSpPr/>
          <p:nvPr/>
        </p:nvSpPr>
        <p:spPr>
          <a:xfrm>
            <a:off x="5334000" y="2533650"/>
            <a:ext cx="1552575" cy="32095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Invariant Local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433780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Image content is transformed into local feature coordinates that are invariant to translation, rotation, scale, and other imaging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DB6A0-C445-3047-9FD9-FD9DFE596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6" y="2391478"/>
            <a:ext cx="7739470" cy="3440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9BA08-2DC7-A621-7A1B-83563D6D1D93}"/>
              </a:ext>
            </a:extLst>
          </p:cNvPr>
          <p:cNvSpPr txBox="1"/>
          <p:nvPr/>
        </p:nvSpPr>
        <p:spPr>
          <a:xfrm>
            <a:off x="5284085" y="5832390"/>
            <a:ext cx="1652003" cy="41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SIFT Features</a:t>
            </a:r>
          </a:p>
        </p:txBody>
      </p:sp>
    </p:spTree>
    <p:extLst>
      <p:ext uri="{BB962C8B-B14F-4D97-AF65-F5344CB8AC3E}">
        <p14:creationId xmlns:p14="http://schemas.microsoft.com/office/powerpoint/2010/main" val="2449076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Advantages of invariant local features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69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Locality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features are local, so robust to occlusion and clutter (no prior segmentation)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Distinctiveness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individual features can be matched to a large database of objects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Quantity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many features can be generated for even small objects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Efficiency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close to real-time performance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Extensibility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can easily be extended to wide range of differing feature types, with each adding robustness</a:t>
            </a:r>
          </a:p>
        </p:txBody>
      </p:sp>
    </p:spTree>
    <p:extLst>
      <p:ext uri="{BB962C8B-B14F-4D97-AF65-F5344CB8AC3E}">
        <p14:creationId xmlns:p14="http://schemas.microsoft.com/office/powerpoint/2010/main" val="34709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Steps for Extracting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 space peak selection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Potential locations for finding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Key point localization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Accurately locating the feature key 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Orientation assignment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Assigning orientation to the key 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Key point descriptor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Describing the key point as a high dimensional vector</a:t>
            </a:r>
          </a:p>
        </p:txBody>
      </p:sp>
    </p:spTree>
    <p:extLst>
      <p:ext uri="{BB962C8B-B14F-4D97-AF65-F5344CB8AC3E}">
        <p14:creationId xmlns:p14="http://schemas.microsoft.com/office/powerpoint/2010/main" val="3542925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1859</TotalTime>
  <Words>1800</Words>
  <Application>Microsoft Office PowerPoint</Application>
  <PresentationFormat>Widescreen</PresentationFormat>
  <Paragraphs>375</Paragraphs>
  <Slides>44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TT Norms Regular</vt:lpstr>
      <vt:lpstr>Calibri</vt:lpstr>
      <vt:lpstr>Arial</vt:lpstr>
      <vt:lpstr>Wingdings</vt:lpstr>
      <vt:lpstr>Cambria Math</vt:lpstr>
      <vt:lpstr>Calibri Light</vt:lpstr>
      <vt:lpstr>TT Norms Bold</vt:lpstr>
      <vt:lpstr>TT Norms Light</vt:lpstr>
      <vt:lpstr>Office Theme</vt:lpstr>
      <vt:lpstr>A Cluster-Weighted Kernel K-Means Method for Multi-View Clustering</vt:lpstr>
      <vt:lpstr>Multi-view clustering</vt:lpstr>
      <vt:lpstr>Multi-view clustering methods</vt:lpstr>
      <vt:lpstr>What’s the goal?</vt:lpstr>
      <vt:lpstr>Implementation of CWKKM</vt:lpstr>
      <vt:lpstr>Goal?</vt:lpstr>
      <vt:lpstr>Invariant Local Features</vt:lpstr>
      <vt:lpstr>Advantages of invariant local features</vt:lpstr>
      <vt:lpstr>Steps for Extracting Key Points</vt:lpstr>
      <vt:lpstr>Scales</vt:lpstr>
      <vt:lpstr>Scale-Space Filtering (Witkin, 1983)</vt:lpstr>
      <vt:lpstr>Scale-Space Filtering</vt:lpstr>
      <vt:lpstr>Scale-Space Filtering</vt:lpstr>
      <vt:lpstr>Scale-Space Filtering</vt:lpstr>
      <vt:lpstr>Scale-Space Filtering</vt:lpstr>
      <vt:lpstr>Laplacian-of-Gaussian (LoG)</vt:lpstr>
      <vt:lpstr>What Is A Useful Signature Function?</vt:lpstr>
      <vt:lpstr>Scale-space blob detector: Example</vt:lpstr>
      <vt:lpstr>Scale-space blob detector: Example</vt:lpstr>
      <vt:lpstr>Scale-space blob detector: Example</vt:lpstr>
      <vt:lpstr>Building a Scale Space</vt:lpstr>
      <vt:lpstr>Approximation of LoG by Difference of Gaussians</vt:lpstr>
      <vt:lpstr>PowerPoint Presentation</vt:lpstr>
      <vt:lpstr>Building a Scale Space</vt:lpstr>
      <vt:lpstr>PowerPoint Presentation</vt:lpstr>
      <vt:lpstr>PowerPoint Presentation</vt:lpstr>
      <vt:lpstr>PowerPoint Presentation</vt:lpstr>
      <vt:lpstr>Key Point Localization</vt:lpstr>
      <vt:lpstr>Initial Outlier Rejection</vt:lpstr>
      <vt:lpstr>Initial Outlier Rejection</vt:lpstr>
      <vt:lpstr>Further Outlier Rejection</vt:lpstr>
      <vt:lpstr>Further Outlier Rejection</vt:lpstr>
      <vt:lpstr>Further Outlier Rejection</vt:lpstr>
      <vt:lpstr>Orientation Assignment</vt:lpstr>
      <vt:lpstr>Orientation Assignment</vt:lpstr>
      <vt:lpstr>Local Image Descriptors at Key Points</vt:lpstr>
      <vt:lpstr>Extraction of Local Image Descriptors at Key Points</vt:lpstr>
      <vt:lpstr>PowerPoint Presentation</vt:lpstr>
      <vt:lpstr>Extraction of Local Image Descriptors at Key Point</vt:lpstr>
      <vt:lpstr>Key point matching</vt:lpstr>
      <vt:lpstr>Key point matching</vt:lpstr>
      <vt:lpstr>Matching local features</vt:lpstr>
      <vt:lpstr>Ambiguous matches</vt:lpstr>
      <vt:lpstr>Probability of correct match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High-Resolution Video Synthesis with Latent Diffusion Models</dc:title>
  <dc:creator>Abbas Mrb</dc:creator>
  <cp:lastModifiedBy>Abbas Mrb</cp:lastModifiedBy>
  <cp:revision>91</cp:revision>
  <dcterms:created xsi:type="dcterms:W3CDTF">2023-04-29T22:30:40Z</dcterms:created>
  <dcterms:modified xsi:type="dcterms:W3CDTF">2023-08-04T15:13:41Z</dcterms:modified>
</cp:coreProperties>
</file>